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58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836712"/>
            <a:ext cx="8435280" cy="1872208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Radnóti Miklós pályája kezdetén az avantgárd irányzat  hatott műveire (</a:t>
            </a:r>
            <a:r>
              <a:rPr lang="hu-HU" sz="2400" dirty="0"/>
              <a:t>Pogány köszöntő </a:t>
            </a:r>
            <a:r>
              <a:rPr lang="hu-HU" sz="2400" dirty="0" smtClean="0"/>
              <a:t>1930, </a:t>
            </a:r>
            <a:r>
              <a:rPr lang="hu-HU" sz="2400" dirty="0"/>
              <a:t>Újmódi pásztorok éneke </a:t>
            </a:r>
            <a:r>
              <a:rPr lang="hu-HU" sz="2400" dirty="0" smtClean="0"/>
              <a:t>1931, </a:t>
            </a:r>
            <a:r>
              <a:rPr lang="hu-HU" sz="2400" dirty="0"/>
              <a:t>Lábadozó szél </a:t>
            </a:r>
            <a:r>
              <a:rPr lang="hu-HU" sz="2400" dirty="0" smtClean="0"/>
              <a:t>1933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), később művészete leegyszerűsödött (</a:t>
            </a:r>
            <a:r>
              <a:rPr lang="hu-HU" sz="2400" dirty="0"/>
              <a:t>Újhold </a:t>
            </a:r>
            <a:r>
              <a:rPr lang="hu-HU" sz="2400" dirty="0" smtClean="0"/>
              <a:t>1935) majd a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klasszikus formák és műfajok felé fordult.  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683568" y="260648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/>
              <a:t>Műfaji sokszínűség Radnóti Miklós műveiben</a:t>
            </a:r>
            <a:endParaRPr lang="hu-HU" sz="2400" b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335626"/>
            <a:ext cx="3564136" cy="4373174"/>
          </a:xfrm>
          <a:prstGeom prst="rect">
            <a:avLst/>
          </a:prstGeom>
        </p:spPr>
      </p:pic>
      <p:sp>
        <p:nvSpPr>
          <p:cNvPr id="5" name="Tartalom helye 2"/>
          <p:cNvSpPr txBox="1">
            <a:spLocks/>
          </p:cNvSpPr>
          <p:nvPr/>
        </p:nvSpPr>
        <p:spPr>
          <a:xfrm>
            <a:off x="224524" y="2492896"/>
            <a:ext cx="5112568" cy="36724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Font typeface="Arial" pitchFamily="34" charset="0"/>
              <a:buNone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Mint a bika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Ebben az elégiában a helytállás jelenik meg.  A vers egyetlen hasonlat, a bika először gondtalan életet él, majd farkascsorda szagát hozza a szél. A bika elmenekülhetne, de az ő feladata a helytállás, és a szükségszerű bukás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Ennek tudomásul vétele teszi elégikussá a művet. Hasonló gondolat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fogalmazódik meg a Kortárs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útlevelére című versben is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 A költő számára is a helytállás a követendő magatartás, még akkor is, ha </a:t>
            </a:r>
            <a:r>
              <a:rPr lang="hu-HU" sz="2400" smtClean="0">
                <a:latin typeface="Times New Roman" pitchFamily="18" charset="0"/>
                <a:cs typeface="Times New Roman" pitchFamily="18" charset="0"/>
              </a:rPr>
              <a:t>bukása szükségszerű.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18" y="260648"/>
            <a:ext cx="4516752" cy="3239585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Tétova Óda</a:t>
            </a:r>
          </a:p>
          <a:p>
            <a:pPr marL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mű címe műfajmegjelenő, ez a vers egy szerelmi költemény ódaként megfogalmazva. A tétova szó bizonytalanságot sugall. Radnóti szerelmi költészetének egy ihletője volt: felesége Gyarmati Fanni.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638" y="431273"/>
            <a:ext cx="4609411" cy="3068960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11654" y="3861048"/>
            <a:ext cx="8856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költő valójában lehetetlen feladatra vállalkozik: szerelmének „lényegét” szeretné egyetlen képben, egyetlen hasonlatban megragadni. A költő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szó művésze: a hétköznapi nyelven elmondhatatlan dolgok kimondója, a megfogalmazhatatlan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megfogalmazója, mégsem tudja kifejezni érzéseit. 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60648"/>
            <a:ext cx="5184576" cy="2016224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Hetedik ecloga</a:t>
            </a:r>
          </a:p>
          <a:p>
            <a:pPr marL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Az ecloga műfaj elnevezője Vergilius volt, aki pásztori költeményeket adott ki ezzel a címmel, melyek hexameterben íródtak, párbeszédes formában.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88640"/>
            <a:ext cx="3352800" cy="1865376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>
          <a:xfrm>
            <a:off x="314012" y="2508179"/>
            <a:ext cx="86093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Az ecloga műfaj elnevezője Vergilius volt, aki pásztori költeményeket adott ki ezzel a címmel, melyek hexameterben íródtak, párbeszédes formában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bori táborban írt első költeménye a Hetedik ecloga. A mű szerkesztő elve a rideg valóság és az álom, a tábor és az otthon, a jelen és a múlt váltakozása, összefonódása. A verse indításakor már megkezdődik ez a folyamat: láthatatlanná válik a szögesdrót-kerítés ahogy egyre beesteledik. Ez a szabadság illúzióját kelti, de a tudat közbeszól: az ész tudja, hogy a kerítés ott van. A vers formailag és tematikailag nem fedi teljesen az ecloga műfaji követelményeit. Az E/2-es kiszólások („Látod-e”, „Mondd”)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dialogikussá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teszik a művet, illetve hexameterben íródott, ami szintén jellemző az eclogákra.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408712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hu-HU" sz="2400" b="1" dirty="0" err="1" smtClean="0">
                <a:latin typeface="Times New Roman" pitchFamily="18" charset="0"/>
                <a:cs typeface="Times New Roman" pitchFamily="18" charset="0"/>
              </a:rPr>
              <a:t>Razglednicák</a:t>
            </a:r>
            <a:endParaRPr lang="hu-H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razglednica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(szerb) szó azt jelenti, hogy képeslap. Így a vers címe előreutal annak tartalmára, ugyanis ezek a „képeslapok” helyzetjelentést adnak a keletkezésük idején a költő helyzetéről és a háború állásáról.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Az 1. </a:t>
            </a:r>
            <a:r>
              <a:rPr lang="hu-HU" sz="2400" b="1" dirty="0" err="1">
                <a:latin typeface="Times New Roman" pitchFamily="18" charset="0"/>
                <a:cs typeface="Times New Roman" pitchFamily="18" charset="0"/>
              </a:rPr>
              <a:t>Razglednica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hegyek közt, útban a bori központi tábor felé készült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vers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első fele a front közeledéséből fakadó riadalmat, menekülést, zűrzavart festi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hu-HU" sz="2400" b="1" dirty="0" err="1">
                <a:latin typeface="Times New Roman" pitchFamily="18" charset="0"/>
                <a:cs typeface="Times New Roman" pitchFamily="18" charset="0"/>
              </a:rPr>
              <a:t>Razglednica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az elsőhöz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hasonlóan ez is a háború fenyegető közelségét villantja fel, de az eseményeket nemigen értő „pórok” riadtságát itt a még érintetlen béke bukolikus képe ellensúlyozza. A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hu-HU" sz="2400" b="1" dirty="0" err="1">
                <a:latin typeface="Times New Roman" pitchFamily="18" charset="0"/>
                <a:cs typeface="Times New Roman" pitchFamily="18" charset="0"/>
              </a:rPr>
              <a:t>Razglednica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legművészibb és egyben a legmegrendítőbb. legvadabb. Ember és állat egyaránt szenved. A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hu-HU" sz="2400" b="1" dirty="0" err="1">
                <a:latin typeface="Times New Roman" pitchFamily="18" charset="0"/>
                <a:cs typeface="Times New Roman" pitchFamily="18" charset="0"/>
              </a:rPr>
              <a:t>Razglednica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nem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tájleírás, amilyen az előző 3 volt, hanem egy helyzetkép. A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lagerek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szokásos kivégzési módját írja le egy barátja szemszögéből, akit a költő szeme láttára lőttek agyon.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518</Words>
  <Application>Microsoft Office PowerPoint</Application>
  <PresentationFormat>Diavetítés a képernyőre (4:3 oldalarány)</PresentationFormat>
  <Paragraphs>13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Péter</dc:creator>
  <cp:lastModifiedBy>Péter</cp:lastModifiedBy>
  <cp:revision>11</cp:revision>
  <dcterms:created xsi:type="dcterms:W3CDTF">2015-09-15T05:28:25Z</dcterms:created>
  <dcterms:modified xsi:type="dcterms:W3CDTF">2018-05-16T20:00:11Z</dcterms:modified>
</cp:coreProperties>
</file>